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78" r:id="rId3"/>
    <p:sldId id="386" r:id="rId4"/>
    <p:sldId id="387" r:id="rId5"/>
    <p:sldId id="388" r:id="rId6"/>
    <p:sldId id="385" r:id="rId7"/>
    <p:sldId id="389" r:id="rId8"/>
    <p:sldId id="395" r:id="rId9"/>
    <p:sldId id="399" r:id="rId10"/>
    <p:sldId id="391" r:id="rId11"/>
    <p:sldId id="392" r:id="rId12"/>
    <p:sldId id="390" r:id="rId13"/>
    <p:sldId id="393" r:id="rId14"/>
    <p:sldId id="396" r:id="rId15"/>
    <p:sldId id="397" r:id="rId16"/>
    <p:sldId id="398" r:id="rId17"/>
    <p:sldId id="394" r:id="rId18"/>
    <p:sldId id="382" r:id="rId19"/>
  </p:sldIdLst>
  <p:sldSz cx="9144000" cy="6858000" type="screen4x3"/>
  <p:notesSz cx="9309100" cy="7023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1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1BF"/>
    <a:srgbClr val="CDCDCD"/>
    <a:srgbClr val="E8E8E8"/>
    <a:srgbClr val="E4E4E4"/>
    <a:srgbClr val="77B54A"/>
    <a:srgbClr val="003456"/>
    <a:srgbClr val="778E4B"/>
    <a:srgbClr val="00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1" autoAdjust="0"/>
    <p:restoredTop sz="86321" autoAdjust="0"/>
  </p:normalViewPr>
  <p:slideViewPr>
    <p:cSldViewPr snapToGrid="0" snapToObjects="1">
      <p:cViewPr varScale="1">
        <p:scale>
          <a:sx n="60" d="100"/>
          <a:sy n="60" d="100"/>
        </p:scale>
        <p:origin x="944" y="176"/>
      </p:cViewPr>
      <p:guideLst>
        <p:guide orient="horz" pos="351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33943" cy="351155"/>
          </a:xfrm>
          <a:prstGeom prst="rect">
            <a:avLst/>
          </a:prstGeom>
        </p:spPr>
        <p:txBody>
          <a:bodyPr vert="horz" lIns="93308" tIns="46655" rIns="93308" bIns="466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73004" y="0"/>
            <a:ext cx="4033943" cy="351155"/>
          </a:xfrm>
          <a:prstGeom prst="rect">
            <a:avLst/>
          </a:prstGeom>
        </p:spPr>
        <p:txBody>
          <a:bodyPr vert="horz" lIns="93308" tIns="46655" rIns="93308" bIns="46655" rtlCol="0"/>
          <a:lstStyle>
            <a:lvl1pPr algn="r">
              <a:defRPr sz="1200"/>
            </a:lvl1pPr>
          </a:lstStyle>
          <a:p>
            <a:fld id="{6D036239-837B-4C39-8CB7-ECAA856A46F0}" type="datetimeFigureOut">
              <a:rPr lang="en-US" smtClean="0"/>
              <a:t>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70727"/>
            <a:ext cx="4033943" cy="351155"/>
          </a:xfrm>
          <a:prstGeom prst="rect">
            <a:avLst/>
          </a:prstGeom>
        </p:spPr>
        <p:txBody>
          <a:bodyPr vert="horz" lIns="93308" tIns="46655" rIns="93308" bIns="466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73004" y="6670727"/>
            <a:ext cx="4033943" cy="351155"/>
          </a:xfrm>
          <a:prstGeom prst="rect">
            <a:avLst/>
          </a:prstGeom>
        </p:spPr>
        <p:txBody>
          <a:bodyPr vert="horz" lIns="93308" tIns="46655" rIns="93308" bIns="46655" rtlCol="0" anchor="b"/>
          <a:lstStyle>
            <a:lvl1pPr algn="r">
              <a:defRPr sz="1200"/>
            </a:lvl1pPr>
          </a:lstStyle>
          <a:p>
            <a:fld id="{4734948E-579B-4BCE-9470-F77795067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55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33943" cy="351155"/>
          </a:xfrm>
          <a:prstGeom prst="rect">
            <a:avLst/>
          </a:prstGeom>
        </p:spPr>
        <p:txBody>
          <a:bodyPr vert="horz" lIns="93308" tIns="46655" rIns="93308" bIns="466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73004" y="0"/>
            <a:ext cx="4033943" cy="351155"/>
          </a:xfrm>
          <a:prstGeom prst="rect">
            <a:avLst/>
          </a:prstGeom>
        </p:spPr>
        <p:txBody>
          <a:bodyPr vert="horz" lIns="93308" tIns="46655" rIns="93308" bIns="46655" rtlCol="0"/>
          <a:lstStyle>
            <a:lvl1pPr algn="r">
              <a:defRPr sz="1200"/>
            </a:lvl1pPr>
          </a:lstStyle>
          <a:p>
            <a:fld id="{D03C730B-BA9A-44CD-96F6-8FBBCE90A1BA}" type="datetimeFigureOut">
              <a:rPr lang="en-US" smtClean="0"/>
              <a:t>1/12/17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7188" y="525463"/>
            <a:ext cx="3514725" cy="2635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08" tIns="46655" rIns="93308" bIns="4665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910" y="3335973"/>
            <a:ext cx="7447280" cy="3160395"/>
          </a:xfrm>
          <a:prstGeom prst="rect">
            <a:avLst/>
          </a:prstGeom>
        </p:spPr>
        <p:txBody>
          <a:bodyPr vert="horz" lIns="93308" tIns="46655" rIns="93308" bIns="4665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70727"/>
            <a:ext cx="4033943" cy="351155"/>
          </a:xfrm>
          <a:prstGeom prst="rect">
            <a:avLst/>
          </a:prstGeom>
        </p:spPr>
        <p:txBody>
          <a:bodyPr vert="horz" lIns="93308" tIns="46655" rIns="93308" bIns="466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3004" y="6670727"/>
            <a:ext cx="4033943" cy="351155"/>
          </a:xfrm>
          <a:prstGeom prst="rect">
            <a:avLst/>
          </a:prstGeom>
        </p:spPr>
        <p:txBody>
          <a:bodyPr vert="horz" lIns="93308" tIns="46655" rIns="93308" bIns="46655" rtlCol="0" anchor="b"/>
          <a:lstStyle>
            <a:lvl1pPr algn="r">
              <a:defRPr sz="1200"/>
            </a:lvl1pPr>
          </a:lstStyle>
          <a:p>
            <a:fld id="{4C3FAE75-DAF1-4143-9497-682A69F81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9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Presented by </a:t>
            </a:r>
            <a:r>
              <a:rPr lang="en-US" dirty="0"/>
              <a:t>Cyndy Chandler (BCO-DMO, WHOI, Woods Hole, MA, USA) </a:t>
            </a:r>
            <a:endParaRPr lang="en-US" dirty="0" smtClean="0"/>
          </a:p>
          <a:p>
            <a:r>
              <a:rPr lang="en-US" b="0" dirty="0" smtClean="0"/>
              <a:t>12</a:t>
            </a:r>
            <a:r>
              <a:rPr lang="en-US" b="0" baseline="0" dirty="0" smtClean="0"/>
              <a:t> January 2017 at 2017 Winter ESIP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C Chandler, A Shepherd, D </a:t>
            </a:r>
            <a:r>
              <a:rPr lang="en-US" b="0" baseline="0" dirty="0" err="1" smtClean="0"/>
              <a:t>Kinkade</a:t>
            </a:r>
            <a:r>
              <a:rPr lang="en-US" b="0" baseline="0" dirty="0" smtClean="0"/>
              <a:t>, S Rauch (2016) "Metadata Improvement: BCO-DMO Use Case" Presented in session: Wiki Documentation. 2017 Winter ESIP. Bethesda, MD 12 January 2017.</a:t>
            </a:r>
          </a:p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FAE75-DAF1-4143-9497-682A69F81C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47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Photo credit: Tom </a:t>
            </a:r>
            <a:r>
              <a:rPr lang="en-US" dirty="0" err="1" smtClean="0"/>
              <a:t>Kleindinst</a:t>
            </a:r>
            <a:r>
              <a:rPr lang="en-US" dirty="0" smtClean="0"/>
              <a:t>, WHOI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FAE75-DAF1-4143-9497-682A69F81C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71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FAE75-DAF1-4143-9497-682A69F81C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9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1990s we recorded metadata in human-readable, text files linked</a:t>
            </a:r>
            <a:r>
              <a:rPr lang="en-US" baseline="0" dirty="0" smtClean="0"/>
              <a:t> to additional information using the nascent World Wide Web (http)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FAE75-DAF1-4143-9497-682A69F81C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0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interface – human readable HTML pages with metadata collected over several decades for different projects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FAE75-DAF1-4143-9497-682A69F81C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access via map interface – good for human access to geospatial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FAE75-DAF1-4143-9497-682A69F81C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1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Left: (alimayarvideo.com,</a:t>
            </a:r>
            <a:r>
              <a:rPr lang="en-US" baseline="0" dirty="0" smtClean="0"/>
              <a:t> </a:t>
            </a:r>
            <a:r>
              <a:rPr lang="en-US" dirty="0" smtClean="0"/>
              <a:t>2015)</a:t>
            </a:r>
          </a:p>
          <a:p>
            <a:r>
              <a:rPr lang="en-US" dirty="0" smtClean="0"/>
              <a:t>Right: (blog.udemy.com/types-of-computer-networking/, 2014)</a:t>
            </a:r>
          </a:p>
          <a:p>
            <a:r>
              <a:rPr lang="en-US" dirty="0" smtClean="0"/>
              <a:t>Final: (Damien Smith Photography,</a:t>
            </a:r>
            <a:r>
              <a:rPr lang="en-US" baseline="0" dirty="0" smtClean="0"/>
              <a:t> 2012, //</a:t>
            </a:r>
            <a:r>
              <a:rPr lang="en-US" dirty="0" smtClean="0"/>
              <a:t>csiro.au/, QEMSCAN)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FAE75-DAF1-4143-9497-682A69F81C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49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Linked Data isn’t convenient, what other standard would</a:t>
            </a:r>
            <a:r>
              <a:rPr lang="en-US" baseline="0" dirty="0" smtClean="0"/>
              <a:t> work better for you?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FAE75-DAF1-4143-9497-682A69F81C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34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RDF flavors: JSON-LD for applications/machines, </a:t>
            </a:r>
            <a:r>
              <a:rPr lang="en-US" dirty="0" err="1" smtClean="0"/>
              <a:t>RDFa</a:t>
            </a:r>
            <a:r>
              <a:rPr lang="en-US" dirty="0" smtClean="0"/>
              <a:t> for HTML/search engines, RDF/XML for those what love that, and Turtle (TTL) for text representation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Are these on deck? </a:t>
            </a:r>
            <a:r>
              <a:rPr lang="en-US" sz="1200" dirty="0" smtClean="0">
                <a:solidFill>
                  <a:srgbClr val="909CE1">
                    <a:lumMod val="75000"/>
                  </a:srgbClr>
                </a:solidFill>
              </a:rPr>
              <a:t>Linked Data API, OGC services (WMS, WFS)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FAE75-DAF1-4143-9497-682A69F81C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18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EXAMPLE:  http://www.bco-dmo.org/dataset/3045/iso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FAE75-DAF1-4143-9497-682A69F81C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25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59213"/>
            <a:ext cx="7772400" cy="1585689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94440"/>
            <a:ext cx="6400800" cy="1090627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rgbClr val="3281B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bco-dmo.org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bco-dmo.org</a:t>
            </a:r>
            <a:endParaRPr lang="en-US"/>
          </a:p>
        </p:txBody>
      </p:sp>
      <p:pic>
        <p:nvPicPr>
          <p:cNvPr id="8" name="Picture 7" descr="bco-dmo-words-BLU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68" y="6232809"/>
            <a:ext cx="2380832" cy="4886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bco-dmo.org</a:t>
            </a:r>
            <a:endParaRPr lang="en-US"/>
          </a:p>
        </p:txBody>
      </p:sp>
      <p:pic>
        <p:nvPicPr>
          <p:cNvPr id="8" name="Picture 7" descr="bco-dmo-words-BLU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68" y="6232809"/>
            <a:ext cx="2380832" cy="4886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00000"/>
              </a:lnSpc>
              <a:buNone/>
              <a:defRPr>
                <a:latin typeface="Arial" pitchFamily="34" charset="0"/>
                <a:cs typeface="Arial" pitchFamily="34" charset="0"/>
              </a:defRPr>
            </a:lvl1pPr>
            <a:lvl2pPr marL="742950" indent="-285750">
              <a:lnSpc>
                <a:spcPct val="100000"/>
              </a:lnSpc>
              <a:buClr>
                <a:srgbClr val="778E4B"/>
              </a:buClr>
              <a:buFont typeface="Wingdings" pitchFamily="2" charset="2"/>
              <a:buChar char="v"/>
              <a:defRPr>
                <a:latin typeface="Arial" pitchFamily="34" charset="0"/>
                <a:cs typeface="Arial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778E4B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3pPr>
            <a:lvl4pPr marL="1600200" indent="-228600">
              <a:lnSpc>
                <a:spcPct val="100000"/>
              </a:lnSpc>
              <a:buClr>
                <a:srgbClr val="778E4B"/>
              </a:buClr>
              <a:buSzPct val="150000"/>
              <a:buFont typeface="Arial" pitchFamily="34" charset="0"/>
              <a:buChar char="»"/>
              <a:defRPr>
                <a:latin typeface="Arial" pitchFamily="34" charset="0"/>
                <a:cs typeface="Arial" pitchFamily="34" charset="0"/>
              </a:defRPr>
            </a:lvl4pPr>
            <a:lvl5pPr>
              <a:lnSpc>
                <a:spcPct val="100000"/>
              </a:lnSpc>
              <a:buClr>
                <a:srgbClr val="778E4B"/>
              </a:buCl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bco-dmo.org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bco-dmo.org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bco-dmo.org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bco-dmo.org</a:t>
            </a:r>
            <a:endParaRPr lang="en-US"/>
          </a:p>
        </p:txBody>
      </p:sp>
      <p:pic>
        <p:nvPicPr>
          <p:cNvPr id="11" name="Picture 10" descr="bco-dmo-words-BLU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68" y="6232809"/>
            <a:ext cx="2380832" cy="4886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bco-dmo.org</a:t>
            </a:r>
            <a:endParaRPr lang="en-US"/>
          </a:p>
        </p:txBody>
      </p:sp>
      <p:pic>
        <p:nvPicPr>
          <p:cNvPr id="7" name="Picture 6" descr="bco-dmo-words-BLU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68" y="6232809"/>
            <a:ext cx="2380832" cy="4886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bco-dmo.org</a:t>
            </a:r>
            <a:endParaRPr lang="en-US"/>
          </a:p>
        </p:txBody>
      </p:sp>
      <p:pic>
        <p:nvPicPr>
          <p:cNvPr id="6" name="Picture 5" descr="bco-dmo-words-BLU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68" y="6232809"/>
            <a:ext cx="2380832" cy="4886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bco-dmo.org</a:t>
            </a:r>
            <a:endParaRPr lang="en-US"/>
          </a:p>
        </p:txBody>
      </p:sp>
      <p:pic>
        <p:nvPicPr>
          <p:cNvPr id="9" name="Picture 8" descr="bco-dmo-words-BLU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68" y="6232809"/>
            <a:ext cx="2380832" cy="4886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329875"/>
            <a:ext cx="5486400" cy="3397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bco-dmo.org</a:t>
            </a:r>
            <a:endParaRPr lang="en-US"/>
          </a:p>
        </p:txBody>
      </p:sp>
      <p:pic>
        <p:nvPicPr>
          <p:cNvPr id="9" name="Picture 8" descr="bco-dmo-words-BLU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68" y="6232809"/>
            <a:ext cx="2380832" cy="48866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op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61239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76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457" y="6356350"/>
            <a:ext cx="5165933" cy="365125"/>
          </a:xfrm>
          <a:prstGeom prst="rect">
            <a:avLst/>
          </a:prstGeom>
        </p:spPr>
        <p:txBody>
          <a:bodyPr/>
          <a:lstStyle>
            <a:lvl1pPr algn="ctr">
              <a:defRPr sz="1800" baseline="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bco-dmo.org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07294" y="6352143"/>
            <a:ext cx="178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F396433-86F1-4F04-BB53-4B1FD63EBD03}" type="slidenum">
              <a:rPr lang="en-US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‹#›</a:t>
            </a:fld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of 19</a:t>
            </a:r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150">
          <a:solidFill>
            <a:srgbClr val="77B54A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100000"/>
        </a:lnSpc>
        <a:spcBef>
          <a:spcPct val="20000"/>
        </a:spcBef>
        <a:buFontTx/>
        <a:buNone/>
        <a:defRPr sz="3200" kern="1200">
          <a:solidFill>
            <a:srgbClr val="003456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buClr>
          <a:srgbClr val="77B54A"/>
        </a:buClr>
        <a:buFont typeface="Wingdings" pitchFamily="2" charset="2"/>
        <a:buChar char="v"/>
        <a:defRPr sz="2800" kern="1200">
          <a:solidFill>
            <a:srgbClr val="003456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buClr>
          <a:srgbClr val="77B54A"/>
        </a:buClr>
        <a:buSzPct val="100000"/>
        <a:buFont typeface="Wingdings" pitchFamily="2" charset="2"/>
        <a:buChar char="Ø"/>
        <a:defRPr sz="2400" kern="1200">
          <a:solidFill>
            <a:srgbClr val="003456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buClr>
          <a:srgbClr val="77B54A"/>
        </a:buClr>
        <a:buFont typeface="Arial" pitchFamily="34" charset="0"/>
        <a:buChar char="»"/>
        <a:defRPr sz="2000" kern="1200">
          <a:solidFill>
            <a:srgbClr val="003456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buClr>
          <a:srgbClr val="77B54A"/>
        </a:buClr>
        <a:buSzPct val="150000"/>
        <a:buFont typeface="Wingdings" pitchFamily="2" charset="2"/>
        <a:buChar char="§"/>
        <a:defRPr sz="2000" kern="1200">
          <a:solidFill>
            <a:srgbClr val="003456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co-dmo.org/dataset/3300" TargetMode="External"/><Relationship Id="rId4" Type="http://schemas.openxmlformats.org/officeDocument/2006/relationships/hyperlink" Target="http://www.bco-dmo.org/dataset/3300.json" TargetMode="External"/><Relationship Id="rId5" Type="http://schemas.openxmlformats.org/officeDocument/2006/relationships/hyperlink" Target="http://www.bco-dmo.org/dataset/3300.ttl" TargetMode="External"/><Relationship Id="rId6" Type="http://schemas.openxmlformats.org/officeDocument/2006/relationships/hyperlink" Target="http://www.bco-dmo.org/dataset/3300/is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Excel_Worksheet1.xlsx"/><Relationship Id="rId5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gi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79513" y="2125579"/>
            <a:ext cx="8967958" cy="36217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rgbClr val="3281B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002060"/>
                </a:solidFill>
              </a:rPr>
              <a:t>Cynthia Chandler, Adam Shepherd,</a:t>
            </a:r>
            <a:r>
              <a:rPr lang="en-US" sz="600" dirty="0">
                <a:solidFill>
                  <a:srgbClr val="002060"/>
                </a:solidFill>
              </a:rPr>
              <a:t/>
            </a:r>
            <a:br>
              <a:rPr lang="en-US" sz="600" dirty="0">
                <a:solidFill>
                  <a:srgbClr val="002060"/>
                </a:solidFill>
              </a:rPr>
            </a:br>
            <a:r>
              <a:rPr lang="en-US" sz="2400" dirty="0" err="1" smtClean="0">
                <a:solidFill>
                  <a:srgbClr val="002060"/>
                </a:solidFill>
              </a:rPr>
              <a:t>Danie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</a:rPr>
              <a:t>Kinkade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smtClean="0">
                <a:solidFill>
                  <a:srgbClr val="002060"/>
                </a:solidFill>
              </a:rPr>
              <a:t>and Shannon Rauch</a:t>
            </a:r>
            <a:r>
              <a:rPr lang="en-US" sz="800" dirty="0" smtClean="0">
                <a:solidFill>
                  <a:srgbClr val="002060"/>
                </a:solidFill>
              </a:rPr>
              <a:t/>
            </a:r>
            <a:br>
              <a:rPr lang="en-US" sz="800" dirty="0" smtClean="0">
                <a:solidFill>
                  <a:srgbClr val="002060"/>
                </a:solidFill>
              </a:rPr>
            </a:br>
            <a:r>
              <a:rPr lang="en-US" sz="800" dirty="0" smtClean="0">
                <a:solidFill>
                  <a:srgbClr val="002060"/>
                </a:solidFill>
              </a:rPr>
              <a:t/>
            </a:r>
            <a:br>
              <a:rPr lang="en-US" sz="800" dirty="0" smtClean="0">
                <a:solidFill>
                  <a:srgbClr val="002060"/>
                </a:solidFill>
              </a:rPr>
            </a:br>
            <a:r>
              <a:rPr lang="en-US" sz="2000" dirty="0" smtClean="0">
                <a:solidFill>
                  <a:srgbClr val="002060"/>
                </a:solidFill>
              </a:rPr>
              <a:t>Biological and Chemical Oceanography Data Management Office</a:t>
            </a:r>
            <a:br>
              <a:rPr lang="en-US" sz="2000" dirty="0" smtClean="0">
                <a:solidFill>
                  <a:srgbClr val="002060"/>
                </a:solidFill>
              </a:rPr>
            </a:br>
            <a:r>
              <a:rPr lang="en-US" sz="2000" dirty="0" smtClean="0">
                <a:solidFill>
                  <a:srgbClr val="002060"/>
                </a:solidFill>
              </a:rPr>
              <a:t>Woods Hole Oceanographic Institution</a:t>
            </a:r>
            <a:endParaRPr lang="en-US" sz="800" dirty="0" smtClean="0">
              <a:solidFill>
                <a:srgbClr val="002060"/>
              </a:solidFill>
            </a:endParaRPr>
          </a:p>
          <a:p>
            <a:endParaRPr lang="en-US" sz="800" dirty="0">
              <a:solidFill>
                <a:srgbClr val="002060"/>
              </a:solidFill>
            </a:endParaRPr>
          </a:p>
          <a:p>
            <a:r>
              <a:rPr lang="en-US" sz="2000" dirty="0" smtClean="0">
                <a:solidFill>
                  <a:srgbClr val="002060"/>
                </a:solidFill>
              </a:rPr>
              <a:t>12 January  2017</a:t>
            </a:r>
            <a:r>
              <a:rPr lang="en-US" sz="2000" dirty="0">
                <a:solidFill>
                  <a:srgbClr val="002060"/>
                </a:solidFill>
              </a:rPr>
              <a:t/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 smtClean="0">
                <a:solidFill>
                  <a:srgbClr val="002060"/>
                </a:solidFill>
              </a:rPr>
              <a:t>2017 Winter ESIP, Bethesda, MD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21547" y="353790"/>
            <a:ext cx="8510954" cy="1521992"/>
          </a:xfrm>
        </p:spPr>
        <p:txBody>
          <a:bodyPr/>
          <a:lstStyle/>
          <a:p>
            <a:r>
              <a:rPr lang="en-US" sz="3200" dirty="0"/>
              <a:t>Metadata Improvement: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the BCO-DMO </a:t>
            </a:r>
            <a:r>
              <a:rPr lang="en-US" sz="3200" dirty="0"/>
              <a:t>Use Case</a:t>
            </a:r>
            <a:endParaRPr lang="en-US" sz="3200" dirty="0">
              <a:solidFill>
                <a:srgbClr val="003456"/>
              </a:solidFill>
            </a:endParaRPr>
          </a:p>
        </p:txBody>
      </p:sp>
      <p:pic>
        <p:nvPicPr>
          <p:cNvPr id="10" name="Picture 12" descr="WHOI_LogoBlueTran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8" y="5747373"/>
            <a:ext cx="100212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nsf1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08" y="5707759"/>
            <a:ext cx="995363" cy="100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Users\cchandler\Desktop\bco-dmo-words-BLUE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096" y="6067984"/>
            <a:ext cx="3035808" cy="62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66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44204" cy="4525963"/>
          </a:xfrm>
        </p:spPr>
        <p:txBody>
          <a:bodyPr/>
          <a:lstStyle/>
          <a:p>
            <a:r>
              <a:rPr lang="en-US" dirty="0" smtClean="0"/>
              <a:t>Scenario: someone wants to harvest a subset of our datasets based on some criteria.  We prefer to handle these requests with the appropriate SPARQL query (Linked Data).</a:t>
            </a:r>
          </a:p>
          <a:p>
            <a:endParaRPr lang="en-US" dirty="0" smtClean="0"/>
          </a:p>
          <a:p>
            <a:r>
              <a:rPr lang="en-US" dirty="0" smtClean="0"/>
              <a:t>BUT … the request may be from someone who isn’t prepared to consume Linked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bco-dmo.org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B:  other 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What metadata standard do you use?</a:t>
            </a:r>
          </a:p>
          <a:p>
            <a:r>
              <a:rPr lang="en-US" dirty="0" smtClean="0"/>
              <a:t>BCO-DMO:  metadata are in a MySQL database and can be published out in a variety of ways. What metadata standard would you like?</a:t>
            </a:r>
          </a:p>
          <a:p>
            <a:r>
              <a:rPr lang="en-US" dirty="0" smtClean="0"/>
              <a:t>A: … usually something we haven’t published before, but we could, but how much effort would that be?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bco-dmo.org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3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 publication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ISO 19115-2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OAI-PMH (</a:t>
            </a:r>
            <a:r>
              <a:rPr lang="en-US" sz="2400" dirty="0" smtClean="0"/>
              <a:t>ISO-19115), </a:t>
            </a:r>
            <a:r>
              <a:rPr lang="en-US" sz="2400" dirty="0"/>
              <a:t>W3C DCAT, KML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SPARQL endpoint (lod.bco-dmo.org/</a:t>
            </a:r>
            <a:r>
              <a:rPr lang="en-US" sz="2400" dirty="0" err="1"/>
              <a:t>sparql</a:t>
            </a:r>
            <a:r>
              <a:rPr lang="en-US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Drupal content negotiation (RDF flavors): </a:t>
            </a:r>
            <a:br>
              <a:rPr lang="en-US" sz="2400" dirty="0"/>
            </a:br>
            <a:r>
              <a:rPr lang="en-US" sz="2400" dirty="0"/>
              <a:t>HTML/</a:t>
            </a:r>
            <a:r>
              <a:rPr lang="en-US" sz="2400" dirty="0" err="1"/>
              <a:t>RDFa</a:t>
            </a:r>
            <a:r>
              <a:rPr lang="en-US" sz="2400" dirty="0"/>
              <a:t> - </a:t>
            </a:r>
            <a:r>
              <a:rPr lang="en-US" sz="2400" dirty="0">
                <a:hlinkClick r:id="rId3"/>
              </a:rPr>
              <a:t>http://www.bco-dmo.org/dataset/3300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JSON-LD - </a:t>
            </a:r>
            <a:r>
              <a:rPr lang="en-US" sz="2400" dirty="0">
                <a:hlinkClick r:id="rId4"/>
              </a:rPr>
              <a:t>http://www.bco-dmo.org/dataset/3300.json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TTL - </a:t>
            </a:r>
            <a:r>
              <a:rPr lang="en-US" sz="2400" dirty="0">
                <a:hlinkClick r:id="rId5"/>
              </a:rPr>
              <a:t>http://www.bco-dmo.org/dataset/3300.ttl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ISO - </a:t>
            </a:r>
            <a:r>
              <a:rPr lang="en-US" sz="2400" dirty="0">
                <a:hlinkClick r:id="rId6"/>
              </a:rPr>
              <a:t>http://www.bco-dmo.org/dataset/3300/iso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Dublin </a:t>
            </a:r>
            <a:r>
              <a:rPr lang="en-US" sz="2400" dirty="0" smtClean="0">
                <a:solidFill>
                  <a:schemeClr val="bg1"/>
                </a:solidFill>
              </a:rPr>
              <a:t>Core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bco-dmo.org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 improvement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bco-dmo.org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24" y="1342957"/>
            <a:ext cx="6682338" cy="501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30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Summer ESIP 2015: </a:t>
            </a:r>
            <a:r>
              <a:rPr lang="en-US" dirty="0" smtClean="0">
                <a:solidFill>
                  <a:srgbClr val="0070C0"/>
                </a:solidFill>
              </a:rPr>
              <a:t>initial interest </a:t>
            </a:r>
          </a:p>
          <a:p>
            <a:r>
              <a:rPr lang="en-US" dirty="0"/>
              <a:t>Summer ESIP </a:t>
            </a:r>
            <a:r>
              <a:rPr lang="en-US" dirty="0" smtClean="0"/>
              <a:t>2016: </a:t>
            </a:r>
            <a:r>
              <a:rPr lang="en-US" dirty="0" smtClean="0">
                <a:solidFill>
                  <a:srgbClr val="0070C0"/>
                </a:solidFill>
              </a:rPr>
              <a:t>review of 100 BCO-DMO ISO records; recommendations</a:t>
            </a:r>
          </a:p>
          <a:p>
            <a:r>
              <a:rPr lang="en-US" dirty="0" smtClean="0"/>
              <a:t>Nov 2016: </a:t>
            </a:r>
            <a:r>
              <a:rPr lang="en-US" dirty="0" smtClean="0">
                <a:solidFill>
                  <a:srgbClr val="0070C0"/>
                </a:solidFill>
              </a:rPr>
              <a:t>workshop in </a:t>
            </a:r>
            <a:r>
              <a:rPr lang="en-US" dirty="0">
                <a:solidFill>
                  <a:srgbClr val="0070C0"/>
                </a:solidFill>
              </a:rPr>
              <a:t>Woods Hole</a:t>
            </a:r>
            <a:r>
              <a:rPr lang="en-US" dirty="0" smtClean="0">
                <a:solidFill>
                  <a:srgbClr val="0070C0"/>
                </a:solidFill>
              </a:rPr>
              <a:t>; </a:t>
            </a:r>
            <a:r>
              <a:rPr lang="en-US" dirty="0">
                <a:solidFill>
                  <a:srgbClr val="0070C0"/>
                </a:solidFill>
              </a:rPr>
              <a:t>review of </a:t>
            </a:r>
            <a:r>
              <a:rPr lang="en-US" dirty="0" smtClean="0">
                <a:solidFill>
                  <a:srgbClr val="0070C0"/>
                </a:solidFill>
              </a:rPr>
              <a:t>100 improved BCO-DMO </a:t>
            </a:r>
            <a:r>
              <a:rPr lang="en-US" dirty="0">
                <a:solidFill>
                  <a:srgbClr val="0070C0"/>
                </a:solidFill>
              </a:rPr>
              <a:t>ISO </a:t>
            </a:r>
            <a:r>
              <a:rPr lang="en-US" dirty="0" smtClean="0">
                <a:solidFill>
                  <a:srgbClr val="0070C0"/>
                </a:solidFill>
              </a:rPr>
              <a:t>records</a:t>
            </a:r>
          </a:p>
          <a:p>
            <a:r>
              <a:rPr lang="en-US" dirty="0" smtClean="0"/>
              <a:t>Dec 2016: </a:t>
            </a:r>
            <a:r>
              <a:rPr lang="en-US" dirty="0" smtClean="0">
                <a:solidFill>
                  <a:srgbClr val="0070C0"/>
                </a:solidFill>
              </a:rPr>
              <a:t>metadata improved; reassessed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bco-dmo.org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bco-dmo.org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9100" y="1322401"/>
            <a:ext cx="545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Collection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:  GEOTRACES metadata collection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Dialect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: 	     ISO 19115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Recs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: 	     CSW, </a:t>
            </a:r>
            <a:r>
              <a:rPr lang="en-US" dirty="0" err="1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DataCite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, DCAT, DIF, LTER</a:t>
            </a:r>
          </a:p>
        </p:txBody>
      </p:sp>
      <p:pic>
        <p:nvPicPr>
          <p:cNvPr id="7" name="Picture 6" descr="Screen Shot 2016-10-18 at 6.53.23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1" y="2553900"/>
            <a:ext cx="5380966" cy="3467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57900" y="2550262"/>
            <a:ext cx="2794000" cy="584776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22 concepts missing in some degree from GEOTRACES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57900" y="3254950"/>
            <a:ext cx="2794000" cy="107721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5</a:t>
            </a:r>
            <a:r>
              <a:rPr lang="en-US" sz="16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 concepts that use anchors (red) were falsely flagged as  missing. These concepts are fine.</a:t>
            </a:r>
            <a:endParaRPr lang="en-US" sz="1600" dirty="0">
              <a:solidFill>
                <a:prstClr val="black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4850" y="4432800"/>
            <a:ext cx="2794000" cy="15696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17 concepts missing:</a:t>
            </a:r>
            <a:br>
              <a:rPr lang="en-US" sz="16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</a:br>
            <a:r>
              <a:rPr lang="en-US" sz="16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7 CSW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7 </a:t>
            </a:r>
            <a:r>
              <a:rPr lang="en-US" sz="1600" dirty="0" err="1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DataCite</a:t>
            </a:r>
            <a:endParaRPr lang="en-US" sz="1600" dirty="0" smtClean="0">
              <a:solidFill>
                <a:prstClr val="black"/>
              </a:solidFill>
              <a:latin typeface="Arial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1 DCAT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6 DIF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4 LTER</a:t>
            </a:r>
          </a:p>
        </p:txBody>
      </p:sp>
    </p:spTree>
    <p:extLst>
      <p:ext uri="{BB962C8B-B14F-4D97-AF65-F5344CB8AC3E}">
        <p14:creationId xmlns:p14="http://schemas.microsoft.com/office/powerpoint/2010/main" val="30363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bco-dmo.org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718586"/>
              </p:ext>
            </p:extLst>
          </p:nvPr>
        </p:nvGraphicFramePr>
        <p:xfrm>
          <a:off x="125681" y="1326599"/>
          <a:ext cx="8893370" cy="4352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Worksheet" r:id="rId4" imgW="6507394" imgH="3185136" progId="Excel.Sheet.12">
                  <p:embed/>
                </p:oleObj>
              </mc:Choice>
              <mc:Fallback>
                <p:oleObj name="Worksheet" r:id="rId4" imgW="6507394" imgH="31851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681" y="1326599"/>
                        <a:ext cx="8893370" cy="4352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973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Tools yield useful summaries (doc links and other useful features)</a:t>
            </a:r>
          </a:p>
          <a:p>
            <a:pPr marL="514350" indent="-514350">
              <a:buAutoNum type="arabicPeriod"/>
            </a:pPr>
            <a:r>
              <a:rPr lang="en-US" dirty="0" smtClean="0"/>
              <a:t>Improved ISO metadata records</a:t>
            </a:r>
            <a:br>
              <a:rPr lang="en-US" dirty="0" smtClean="0"/>
            </a:br>
            <a:r>
              <a:rPr lang="en-US" dirty="0" smtClean="0"/>
              <a:t>only 4 missing concepts (was 17)</a:t>
            </a:r>
          </a:p>
          <a:p>
            <a:pPr marL="514350" indent="-514350">
              <a:buAutoNum type="arabicPeriod"/>
            </a:pPr>
            <a:r>
              <a:rPr lang="en-US" dirty="0" smtClean="0"/>
              <a:t>Understanding of our ability to generate </a:t>
            </a:r>
            <a:r>
              <a:rPr lang="en-US" dirty="0" err="1" smtClean="0"/>
              <a:t>DataCite</a:t>
            </a:r>
            <a:r>
              <a:rPr lang="en-US" dirty="0" smtClean="0"/>
              <a:t>, DCAT and GCMD metadata</a:t>
            </a:r>
          </a:p>
          <a:p>
            <a:pPr marL="514350" indent="-514350">
              <a:buAutoNum type="arabicPeriod"/>
            </a:pPr>
            <a:r>
              <a:rPr lang="en-US" dirty="0" smtClean="0"/>
              <a:t>Helped to improve the process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bco-dmo.org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5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 you</a:t>
            </a:r>
            <a:endParaRPr lang="en-US" dirty="0"/>
          </a:p>
        </p:txBody>
      </p:sp>
      <p:pic>
        <p:nvPicPr>
          <p:cNvPr id="4" name="Picture 3" descr="WH ariel 1_rev"/>
          <p:cNvPicPr preferRelativeResize="0"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3629"/>
            <a:ext cx="9144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0968" y="1411824"/>
            <a:ext cx="8782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Comments  . . .  Questions?</a:t>
            </a:r>
            <a:endParaRPr lang="en-US" sz="48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47861" y="2501518"/>
            <a:ext cx="384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Woods Hole, Massachusetts, USA</a:t>
            </a:r>
            <a:endParaRPr lang="en-US" i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825" y="5695290"/>
            <a:ext cx="900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BCO-DMO research funded by: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NSF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OCE-1435578 (BCO-DMO)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93930" y="6193415"/>
            <a:ext cx="1027522" cy="5279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6456" y="6356350"/>
            <a:ext cx="8756769" cy="365125"/>
          </a:xfrm>
        </p:spPr>
        <p:txBody>
          <a:bodyPr/>
          <a:lstStyle/>
          <a:p>
            <a:r>
              <a:rPr lang="en-US" dirty="0" smtClean="0"/>
              <a:t>http://bco-dmo.org        </a:t>
            </a:r>
            <a:r>
              <a:rPr lang="en-US" dirty="0"/>
              <a:t>cchandler@whoi.edu  </a:t>
            </a:r>
            <a:r>
              <a:rPr lang="en-US" dirty="0" smtClean="0"/>
              <a:t>      </a:t>
            </a:r>
            <a:r>
              <a:rPr lang="en-US" dirty="0"/>
              <a:t>@</a:t>
            </a:r>
            <a:r>
              <a:rPr lang="en-US" dirty="0" smtClean="0"/>
              <a:t>cynDC42        @BCODMO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5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677"/>
            <a:ext cx="8686800" cy="1143000"/>
          </a:xfrm>
        </p:spPr>
        <p:txBody>
          <a:bodyPr/>
          <a:lstStyle/>
          <a:p>
            <a:r>
              <a:rPr lang="en-US" dirty="0" err="1" smtClean="0"/>
              <a:t>U.s.</a:t>
            </a:r>
            <a:r>
              <a:rPr lang="en-US" dirty="0" smtClean="0"/>
              <a:t> </a:t>
            </a:r>
            <a:r>
              <a:rPr lang="en-US" dirty="0" err="1" smtClean="0"/>
              <a:t>nsf</a:t>
            </a:r>
            <a:r>
              <a:rPr lang="en-US" dirty="0" smtClean="0"/>
              <a:t>-funded research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346" y="2676265"/>
            <a:ext cx="8503920" cy="2934671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unded by US NSF to provide data management support at no cost to researchers funded by the program managers who fund BCO-DMO</a:t>
            </a:r>
            <a:r>
              <a:rPr lang="en-US" sz="1200" dirty="0" smtClean="0"/>
              <a:t/>
            </a:r>
            <a:br>
              <a:rPr lang="en-US" sz="1200" dirty="0" smtClean="0"/>
            </a:br>
            <a:endParaRPr lang="en-US" sz="1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ata from hypothesis-driven research </a:t>
            </a:r>
            <a:r>
              <a:rPr lang="en-US" dirty="0"/>
              <a:t>projects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single PI to large coordinated research programs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bco-dmo.org</a:t>
            </a:r>
            <a:endParaRPr lang="en-US" dirty="0"/>
          </a:p>
        </p:txBody>
      </p:sp>
      <p:pic>
        <p:nvPicPr>
          <p:cNvPr id="5" name="Picture 11" descr="nsf1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610937"/>
            <a:ext cx="1061759" cy="107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 descr="WHOI_LogoBlueTran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4" y="5707560"/>
            <a:ext cx="1069975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cchandler\Desktop\bco-dmo-words-BLUE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104" y="1422867"/>
            <a:ext cx="4846320" cy="99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4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 the  beginning . . 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256"/>
            <a:ext cx="8229600" cy="4525963"/>
          </a:xfrm>
        </p:spPr>
        <p:txBody>
          <a:bodyPr/>
          <a:lstStyle/>
          <a:p>
            <a:r>
              <a:rPr lang="en-US" dirty="0" smtClean="0"/>
              <a:t>Fall 2006: data from 13 research programs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bco-dmo.org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2106809"/>
            <a:ext cx="9091613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677"/>
            <a:ext cx="8551718" cy="1143000"/>
          </a:xfrm>
        </p:spPr>
        <p:txBody>
          <a:bodyPr/>
          <a:lstStyle/>
          <a:p>
            <a:r>
              <a:rPr lang="en-US" dirty="0" smtClean="0"/>
              <a:t>Metadata ~ legacy  data 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413052" cy="3844635"/>
          </a:xfrm>
        </p:spPr>
        <p:txBody>
          <a:bodyPr>
            <a:normAutofit/>
          </a:bodyPr>
          <a:lstStyle/>
          <a:p>
            <a:r>
              <a:rPr lang="en-US" dirty="0" smtClean="0"/>
              <a:t>Human readable text metadata </a:t>
            </a:r>
            <a:r>
              <a:rPr lang="en-US" dirty="0"/>
              <a:t>records from </a:t>
            </a:r>
            <a:r>
              <a:rPr lang="en-US" dirty="0" smtClean="0"/>
              <a:t>legacy systems managed by BCO-DMO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bco-dmo.org</a:t>
            </a:r>
            <a:endParaRPr lang="en-US" dirty="0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52" y="1305936"/>
            <a:ext cx="5035475" cy="5426516"/>
          </a:xfrm>
          <a:prstGeom prst="rect">
            <a:avLst/>
          </a:prstGeom>
          <a:noFill/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7" name="Picture 13" descr="\\dmoserv2.whoi.edu\BCO-htdocs\images\logos\logo_jgofsg.g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053" y="1382657"/>
            <a:ext cx="1224871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49115" y="1624675"/>
            <a:ext cx="1356611" cy="326243"/>
          </a:xfrm>
          <a:prstGeom prst="rect">
            <a:avLst/>
          </a:prstGeom>
          <a:noFill/>
        </p:spPr>
        <p:txBody>
          <a:bodyPr wrap="square" lIns="0" tIns="73152" rIns="0" bIns="36576" rtlCol="0">
            <a:spAutoFit/>
          </a:bodyPr>
          <a:lstStyle/>
          <a:p>
            <a:pPr algn="ctr"/>
            <a:r>
              <a:rPr lang="en-US" sz="1400" b="1" dirty="0" smtClean="0">
                <a:latin typeface="Times" pitchFamily="18" charset="0"/>
              </a:rPr>
              <a:t>U.S. JGOFS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795823" y="2114177"/>
            <a:ext cx="4167963" cy="9267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9402" y="3617956"/>
            <a:ext cx="8357191" cy="1826880"/>
            <a:chOff x="329609" y="4529470"/>
            <a:chExt cx="8357191" cy="1826880"/>
          </a:xfrm>
        </p:grpSpPr>
        <p:pic>
          <p:nvPicPr>
            <p:cNvPr id="1038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4610180"/>
              <a:ext cx="8141596" cy="16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ounded Rectangle 7"/>
            <p:cNvSpPr/>
            <p:nvPr/>
          </p:nvSpPr>
          <p:spPr>
            <a:xfrm>
              <a:off x="329609" y="4529470"/>
              <a:ext cx="8357191" cy="182688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97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Drupal: single catalog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bco-dmo.org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193800"/>
            <a:ext cx="8940800" cy="566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73224" y="4982547"/>
            <a:ext cx="1940768" cy="146490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73224" y="1934547"/>
            <a:ext cx="1940768" cy="13404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53" y="1943880"/>
            <a:ext cx="3377955" cy="2460171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02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BCO-DMO ocean research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bco-dmo.org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9987"/>
            <a:ext cx="7620000" cy="568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97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BCO-DMO 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718" y="1297732"/>
            <a:ext cx="4544008" cy="4972439"/>
          </a:xfrm>
        </p:spPr>
        <p:txBody>
          <a:bodyPr/>
          <a:lstStyle/>
          <a:p>
            <a:r>
              <a:rPr lang="en-US" dirty="0" smtClean="0"/>
              <a:t>Each of the 8486 data sets is described by metadata in the </a:t>
            </a:r>
            <a:br>
              <a:rPr lang="en-US" dirty="0" smtClean="0"/>
            </a:br>
            <a:r>
              <a:rPr lang="en-US" dirty="0" smtClean="0"/>
              <a:t>BCO-DMO catalog.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access systems driven by those metadata records.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bco-dmo.org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9" y="1283736"/>
            <a:ext cx="3809834" cy="507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39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79" y="2435088"/>
            <a:ext cx="5601319" cy="373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457" y="1635281"/>
            <a:ext cx="5402424" cy="1254967"/>
          </a:xfrm>
        </p:spPr>
        <p:txBody>
          <a:bodyPr/>
          <a:lstStyle/>
          <a:p>
            <a:r>
              <a:rPr lang="en-US" dirty="0" smtClean="0"/>
              <a:t>Enabling machine access.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bco-dmo.org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18" y="1420677"/>
            <a:ext cx="3688968" cy="367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07" y="1302642"/>
            <a:ext cx="8650528" cy="543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67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bco-dmo.org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46" y="2820181"/>
            <a:ext cx="8896250" cy="280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444204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Tx/>
              <a:buNone/>
              <a:defRPr sz="3200" kern="1200">
                <a:solidFill>
                  <a:srgbClr val="00345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778E4B"/>
              </a:buClr>
              <a:buFont typeface="Wingdings" pitchFamily="2" charset="2"/>
              <a:buChar char="v"/>
              <a:defRPr sz="2800" kern="1200">
                <a:solidFill>
                  <a:srgbClr val="003456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778E4B"/>
              </a:buClr>
              <a:buSzPct val="100000"/>
              <a:buFont typeface="Wingdings" pitchFamily="2" charset="2"/>
              <a:buChar char="Ø"/>
              <a:defRPr sz="2400" kern="1200">
                <a:solidFill>
                  <a:srgbClr val="003456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778E4B"/>
              </a:buClr>
              <a:buSzPct val="150000"/>
              <a:buFont typeface="Arial" pitchFamily="34" charset="0"/>
              <a:buChar char="»"/>
              <a:defRPr sz="2000" kern="1200">
                <a:solidFill>
                  <a:srgbClr val="003456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778E4B"/>
              </a:buClr>
              <a:buSzPct val="150000"/>
              <a:buFont typeface="Wingdings" pitchFamily="2" charset="2"/>
              <a:buChar char="§"/>
              <a:defRPr sz="2000" kern="1200">
                <a:solidFill>
                  <a:srgbClr val="003456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Improved metadata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is </a:t>
            </a:r>
            <a:r>
              <a:rPr lang="en-US" dirty="0">
                <a:solidFill>
                  <a:schemeClr val="bg1"/>
                </a:solidFill>
              </a:rPr>
              <a:t>one way to work </a:t>
            </a:r>
            <a:r>
              <a:rPr lang="en-US" dirty="0" smtClean="0">
                <a:solidFill>
                  <a:schemeClr val="bg1"/>
                </a:solidFill>
              </a:rPr>
              <a:t>toward . . 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CO-DMO_CLC_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rgbClr val="E4E4E4"/>
        </a:solidFill>
      </a:spPr>
      <a:bodyPr wrap="square" lIns="0" tIns="73152" rIns="0" bIns="36576" rtlCol="0">
        <a:spAutoFit/>
      </a:bodyPr>
      <a:lstStyle>
        <a:defPPr algn="ctr">
          <a:defRPr sz="1600" b="1" dirty="0" smtClean="0">
            <a:solidFill>
              <a:schemeClr val="bg2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BCO-DMO_CLC_light</Template>
  <TotalTime>2714</TotalTime>
  <Words>603</Words>
  <Application>Microsoft Macintosh PowerPoint</Application>
  <PresentationFormat>On-screen Show (4:3)</PresentationFormat>
  <Paragraphs>106</Paragraphs>
  <Slides>18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Corbel</vt:lpstr>
      <vt:lpstr>ＭＳ Ｐゴシック</vt:lpstr>
      <vt:lpstr>Times</vt:lpstr>
      <vt:lpstr>Wingdings</vt:lpstr>
      <vt:lpstr>Arial</vt:lpstr>
      <vt:lpstr>BCO-DMO_CLC_light</vt:lpstr>
      <vt:lpstr>Worksheet</vt:lpstr>
      <vt:lpstr>Metadata Improvement:  the BCO-DMO Use Case</vt:lpstr>
      <vt:lpstr>U.s. nsf-funded research data</vt:lpstr>
      <vt:lpstr>In  the  beginning . . .</vt:lpstr>
      <vt:lpstr>Metadata ~ legacy  data  systems</vt:lpstr>
      <vt:lpstr>Drupal: single catalog</vt:lpstr>
      <vt:lpstr>BCO-DMO ocean research DATA</vt:lpstr>
      <vt:lpstr>BCO-DMO  catalog</vt:lpstr>
      <vt:lpstr>challenge</vt:lpstr>
      <vt:lpstr>challenge</vt:lpstr>
      <vt:lpstr>challenge</vt:lpstr>
      <vt:lpstr>Option B:  other  standards</vt:lpstr>
      <vt:lpstr>Metadata  publication</vt:lpstr>
      <vt:lpstr>Metadata  improvement</vt:lpstr>
      <vt:lpstr>process</vt:lpstr>
      <vt:lpstr>before</vt:lpstr>
      <vt:lpstr>after</vt:lpstr>
      <vt:lpstr>benefits</vt:lpstr>
      <vt:lpstr>Thank  you</vt:lpstr>
    </vt:vector>
  </TitlesOfParts>
  <Company>Microsoft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BCO-DMO ~ FOR DATA</dc:title>
  <dc:creator>cchandler</dc:creator>
  <cp:lastModifiedBy>Sean Gordon</cp:lastModifiedBy>
  <cp:revision>325</cp:revision>
  <cp:lastPrinted>2016-02-01T11:48:05Z</cp:lastPrinted>
  <dcterms:created xsi:type="dcterms:W3CDTF">2012-11-16T19:33:50Z</dcterms:created>
  <dcterms:modified xsi:type="dcterms:W3CDTF">2017-01-12T20:51:51Z</dcterms:modified>
</cp:coreProperties>
</file>